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2.svg" ContentType="image/svg+xml"/>
  <Override PartName="/ppt/media/image4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1" r:id="rId12"/>
    <p:sldId id="265" r:id="rId13"/>
    <p:sldId id="268" r:id="rId14"/>
    <p:sldId id="269" r:id="rId15"/>
    <p:sldId id="270" r:id="rId16"/>
    <p:sldId id="266" r:id="rId17"/>
  </p:sldIdLst>
  <p:sldSz cx="18288000" cy="10287000"/>
  <p:notesSz cx="6858000" cy="9144000"/>
  <p:embeddedFontLst>
    <p:embeddedFont>
      <p:font typeface="Arial Black" panose="020B0A04020102020204" charset="0"/>
      <p:bold r:id="rId21"/>
    </p:embeddedFont>
    <p:embeddedFont>
      <p:font typeface="Open Sans" panose="020B0606030504020204"/>
      <p:regular r:id="rId22"/>
    </p:embeddedFont>
    <p:embeddedFont>
      <p:font typeface="Rowdies"/>
      <p:regular r:id="rId23"/>
    </p:embeddedFont>
    <p:embeddedFont>
      <p:font typeface="Bricolage Grotesque" panose="020B0605040402000204"/>
      <p:regular r:id="rId24"/>
    </p:embeddedFont>
    <p:embeddedFont>
      <p:font typeface="Antic Didone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jpe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1.jpeg"/><Relationship Id="rId7" Type="http://schemas.openxmlformats.org/officeDocument/2006/relationships/image" Target="../media/image10.jpe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2.jpe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5.jpe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34364" y="9258300"/>
            <a:ext cx="7765392" cy="1482484"/>
          </a:xfrm>
          <a:custGeom>
            <a:avLst/>
            <a:gdLst/>
            <a:ahLst/>
            <a:cxnLst/>
            <a:rect l="l" t="t" r="r" b="b"/>
            <a:pathLst>
              <a:path w="7765392" h="1482484">
                <a:moveTo>
                  <a:pt x="0" y="0"/>
                </a:moveTo>
                <a:lnTo>
                  <a:pt x="7765391" y="0"/>
                </a:lnTo>
                <a:lnTo>
                  <a:pt x="7765391" y="1482484"/>
                </a:lnTo>
                <a:lnTo>
                  <a:pt x="0" y="14824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95109" y="72088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4" name="Freeform 14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21205" y="0"/>
            <a:ext cx="16266160" cy="20955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2080260" cy="2080260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7711440" y="3308985"/>
            <a:ext cx="10420985" cy="32004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en-US" sz="4000">
                <a:solidFill>
                  <a:srgbClr val="FFFFFF"/>
                </a:solidFill>
                <a:latin typeface="Arial Black" panose="020B0A04020102020204" charset="0"/>
                <a:ea typeface="Open Sans" panose="020B0606030504020204"/>
                <a:cs typeface="Arial Black" panose="020B0A04020102020204" charset="0"/>
                <a:sym typeface="Open Sans" panose="020B0606030504020204"/>
              </a:rPr>
              <a:t>CNN-LSTM Driving Style Classification Model Based on Driver Operation Time Series Data</a:t>
            </a:r>
            <a:endParaRPr lang="en-US" altLang="en-US" sz="4000">
              <a:solidFill>
                <a:srgbClr val="FFFFFF"/>
              </a:solidFill>
              <a:latin typeface="Arial Black" panose="020B0A04020102020204" charset="0"/>
              <a:ea typeface="Open Sans" panose="020B0606030504020204"/>
              <a:cs typeface="Arial Black" panose="020B0A04020102020204" charset="0"/>
              <a:sym typeface="Open Sans" panose="020B0606030504020204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12649200" y="7505700"/>
            <a:ext cx="5213985" cy="186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ts val="4610"/>
              </a:lnSpc>
            </a:pPr>
            <a:r>
              <a:rPr lang="en-US" sz="2800" b="1">
                <a:solidFill>
                  <a:schemeClr val="bg1"/>
                </a:solidFill>
                <a:latin typeface="Calibri" panose="020F0502020204030204" charset="0"/>
                <a:ea typeface="Dosis" panose="02010503020202060003"/>
                <a:cs typeface="Calibri" panose="020F0502020204030204" charset="0"/>
                <a:sym typeface="Dosis" panose="02010503020202060003"/>
              </a:rPr>
              <a:t>Team B6</a:t>
            </a:r>
            <a:endParaRPr lang="en-US" sz="2800" b="1">
              <a:solidFill>
                <a:schemeClr val="bg1"/>
              </a:solidFill>
              <a:latin typeface="Calibri" panose="020F0502020204030204" charset="0"/>
              <a:ea typeface="Dosis" panose="02010503020202060003"/>
              <a:cs typeface="Calibri" panose="020F0502020204030204" charset="0"/>
              <a:sym typeface="Dosis" panose="02010503020202060003"/>
            </a:endParaRPr>
          </a:p>
          <a:p>
            <a:pPr>
              <a:lnSpc>
                <a:spcPts val="4610"/>
              </a:lnSpc>
            </a:pPr>
            <a:r>
              <a:rPr lang="en-US" sz="2800" b="1">
                <a:solidFill>
                  <a:schemeClr val="bg1"/>
                </a:solidFill>
                <a:latin typeface="Calibri" panose="020F0502020204030204" charset="0"/>
                <a:ea typeface="Dosis" panose="02010503020202060003"/>
                <a:cs typeface="Calibri" panose="020F0502020204030204" charset="0"/>
                <a:sym typeface="Dosis" panose="02010503020202060003"/>
              </a:rPr>
              <a:t>Rekula Lahari (21r11A6686)</a:t>
            </a:r>
            <a:endParaRPr lang="en-US" sz="2800" b="1">
              <a:solidFill>
                <a:schemeClr val="bg1"/>
              </a:solidFill>
              <a:latin typeface="Calibri" panose="020F0502020204030204" charset="0"/>
              <a:ea typeface="Dosis" panose="02010503020202060003"/>
              <a:cs typeface="Calibri" panose="020F0502020204030204" charset="0"/>
              <a:sym typeface="Dosis" panose="02010503020202060003"/>
            </a:endParaRPr>
          </a:p>
          <a:p>
            <a:pPr>
              <a:lnSpc>
                <a:spcPts val="4610"/>
              </a:lnSpc>
            </a:pPr>
            <a:r>
              <a:rPr lang="en-US" sz="2800" b="1">
                <a:solidFill>
                  <a:schemeClr val="bg1"/>
                </a:solidFill>
                <a:latin typeface="Calibri" panose="020F0502020204030204" charset="0"/>
                <a:ea typeface="Dosis" panose="02010503020202060003"/>
                <a:cs typeface="Calibri" panose="020F0502020204030204" charset="0"/>
                <a:sym typeface="Dosis" panose="02010503020202060003"/>
              </a:rPr>
              <a:t>Guide:T.Santhosha</a:t>
            </a:r>
            <a:endParaRPr lang="en-US" sz="2800" b="1">
              <a:solidFill>
                <a:schemeClr val="bg1"/>
              </a:solidFill>
              <a:latin typeface="Calibri" panose="020F0502020204030204" charset="0"/>
              <a:ea typeface="Dosis" panose="02010503020202060003"/>
              <a:cs typeface="Calibri" panose="020F0502020204030204" charset="0"/>
              <a:sym typeface="Dosis" panose="02010503020202060003"/>
            </a:endParaRPr>
          </a:p>
        </p:txBody>
      </p:sp>
      <p:pic>
        <p:nvPicPr>
          <p:cNvPr id="20" name="Picture 19"/>
          <p:cNvPicPr/>
          <p:nvPr/>
        </p:nvPicPr>
        <p:blipFill>
          <a:blip r:embed="rId9"/>
          <a:stretch>
            <a:fillRect/>
          </a:stretch>
        </p:blipFill>
        <p:spPr>
          <a:xfrm>
            <a:off x="0" y="3286760"/>
            <a:ext cx="7703820" cy="58267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5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Table 5"/>
          <p:cNvGraphicFramePr/>
          <p:nvPr>
            <p:custDataLst>
              <p:tags r:id="rId5"/>
            </p:custDataLst>
          </p:nvPr>
        </p:nvGraphicFramePr>
        <p:xfrm>
          <a:off x="990600" y="2171700"/>
          <a:ext cx="16580485" cy="7341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295"/>
                <a:gridCol w="5080635"/>
                <a:gridCol w="4890135"/>
                <a:gridCol w="4630420"/>
              </a:tblGrid>
              <a:tr h="1165860">
                <a:tc>
                  <a:txBody>
                    <a:bodyPr/>
                    <a:p>
                      <a:pPr algn="ctr"/>
                      <a:r>
                        <a:rPr sz="2400"/>
                        <a:t>Company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Current Driver Behavior Tech 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CNN-LSTM Model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Key Difference</a:t>
                      </a:r>
                      <a:endParaRPr sz="2400"/>
                    </a:p>
                  </a:txBody>
                  <a:tcPr marL="0" marR="0" marT="0" marB="0" anchor="ctr" anchorCtr="0"/>
                </a:tc>
              </a:tr>
              <a:tr h="1443990">
                <a:tc>
                  <a:txBody>
                    <a:bodyPr/>
                    <a:p>
                      <a:pPr algn="ctr"/>
                      <a:r>
                        <a:rPr sz="2400"/>
                        <a:t>Uber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GPS tracking, basic accelerometer data, rule-based thresholds, AI alerts (non-deep learning in most tiers).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Combines CNN for spatial feature extraction + LSTM for temporal behavior trends from telemetry data.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CNN-LSTM enables deep, adaptive, real-time pattern learning, unlike rule-based detection.</a:t>
                      </a:r>
                      <a:endParaRPr sz="2400"/>
                    </a:p>
                  </a:txBody>
                  <a:tcPr marL="0" marR="0" marT="0" marB="0" anchor="ctr" anchorCtr="0"/>
                </a:tc>
              </a:tr>
              <a:tr h="1165860">
                <a:tc>
                  <a:txBody>
                    <a:bodyPr/>
                    <a:p>
                      <a:pPr algn="ctr"/>
                      <a:r>
                        <a:rPr sz="2400"/>
                        <a:t>Ola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GPS tracking, in-app reports, basic AI flagging, limited machine learning.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Real-time, sensor-driven telemetry processing via deep learning.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CNN-LSTM can process rich time-series sensor data which is not deeply leveraged in Ola.</a:t>
                      </a:r>
                      <a:endParaRPr sz="2400"/>
                    </a:p>
                  </a:txBody>
                  <a:tcPr marL="0" marR="0" marT="0" marB="0" anchor="ctr" anchorCtr="0"/>
                </a:tc>
              </a:tr>
              <a:tr h="1188720">
                <a:tc>
                  <a:txBody>
                    <a:bodyPr/>
                    <a:p>
                      <a:pPr algn="ctr"/>
                      <a:r>
                        <a:rPr sz="2400"/>
                        <a:t>Rapido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Uses basic trip data and user feedback to assess driver behavior.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Uses multiple sensor types (gyro, GPS, accelerometer) for real-time analytics.</a:t>
                      </a:r>
                      <a:endParaRPr lang="en-US" altLang="en-US" sz="24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Traditional companies rely heavily on post-trip analysis; CNN-LSTM works in real-time.</a:t>
                      </a:r>
                      <a:endParaRPr lang="en-US" altLang="en-US" sz="2400"/>
                    </a:p>
                  </a:txBody>
                  <a:tcPr/>
                </a:tc>
              </a:tr>
              <a:tr h="1188720">
                <a:tc>
                  <a:txBody>
                    <a:bodyPr/>
                    <a:p>
                      <a:pPr algn="ctr"/>
                      <a:r>
                        <a:rPr sz="2400"/>
                        <a:t>Zoomcar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Vehicle diagnostics, GPS, speed threshold alerts.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Sequential modeling to detect nuanced behavior types (aggressive, normal, cautious).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CNN-LSTM distinguishes between subtle driving styles over time; rule-based cannot.</a:t>
                      </a:r>
                      <a:endParaRPr lang="en-US" altLang="en-US" sz="2400"/>
                    </a:p>
                  </a:txBody>
                  <a:tcPr/>
                </a:tc>
              </a:tr>
              <a:tr h="1188720">
                <a:tc>
                  <a:txBody>
                    <a:bodyPr/>
                    <a:p>
                      <a:pPr algn="ctr"/>
                      <a:r>
                        <a:rPr sz="2400"/>
                        <a:t>Bounce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Focus on vehicle data (battery, GPS) rather than driver style; light ML.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2400"/>
                        <a:t>Deep behavioral profiling from live vehicle signals.</a:t>
                      </a:r>
                      <a:endParaRPr sz="2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CNN-LSTM gives more personalized driver classification for safety and insurance.</a:t>
                      </a:r>
                      <a:endParaRPr lang="en-US" altLang="en-US" sz="24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5" name="Text Box 54"/>
          <p:cNvSpPr txBox="1"/>
          <p:nvPr/>
        </p:nvSpPr>
        <p:spPr>
          <a:xfrm>
            <a:off x="1811655" y="495300"/>
            <a:ext cx="1425130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8800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Comparison</a:t>
            </a:r>
            <a:endParaRPr lang="en-US" altLang="en-US" sz="8800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0393" y="9125765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77291" y="902963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665730" y="419100"/>
            <a:ext cx="12541250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45"/>
              </a:lnSpc>
            </a:pPr>
            <a:r>
              <a:rPr lang="en-US" altLang="en-US" sz="8960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Limitations</a:t>
            </a:r>
            <a:endParaRPr lang="en-US" altLang="en-US" sz="8960">
              <a:solidFill>
                <a:srgbClr val="FFFFFF"/>
              </a:solidFill>
              <a:latin typeface="Rowdies"/>
              <a:ea typeface="Rowdies"/>
              <a:cs typeface="Rowdies"/>
              <a:sym typeface="Rowdie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70305" y="2929255"/>
            <a:ext cx="9972040" cy="520192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High computational requirements for deep learning models.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Dependence on high-quality sensor data for accuracy.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Challenges in real-time deployment due to processing latency.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Need for large labeled datasets for effective training.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-4812563" y="167745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pic>
        <p:nvPicPr>
          <p:cNvPr id="18" name="Picture 17"/>
          <p:cNvPicPr/>
          <p:nvPr/>
        </p:nvPicPr>
        <p:blipFill>
          <a:blip r:embed="rId7"/>
          <a:stretch>
            <a:fillRect/>
          </a:stretch>
        </p:blipFill>
        <p:spPr>
          <a:xfrm>
            <a:off x="11734800" y="2165350"/>
            <a:ext cx="6139180" cy="61461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Freeform 2"/>
          <p:cNvSpPr/>
          <p:nvPr/>
        </p:nvSpPr>
        <p:spPr>
          <a:xfrm>
            <a:off x="140393" y="9125765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4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 Box 2"/>
          <p:cNvSpPr txBox="1"/>
          <p:nvPr/>
        </p:nvSpPr>
        <p:spPr>
          <a:xfrm>
            <a:off x="2209800" y="647700"/>
            <a:ext cx="14143355" cy="1719580"/>
          </a:xfrm>
          <a:prstGeom prst="rect">
            <a:avLst/>
          </a:prstGeom>
        </p:spPr>
        <p:txBody>
          <a:bodyPr>
            <a:noAutofit/>
          </a:bodyPr>
          <a:p>
            <a:pPr algn="ctr">
              <a:spcAft>
                <a:spcPct val="60000"/>
              </a:spcAft>
            </a:pPr>
            <a:r>
              <a:rPr sz="80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Applications</a:t>
            </a:r>
            <a:endParaRPr sz="80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169035" y="2667000"/>
            <a:ext cx="8782050" cy="5107305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Driver monitoring for accident prevention.</a:t>
            </a:r>
            <a:endParaRPr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Insurance-based risk assessment (UBI - Usage-Based Insurance).</a:t>
            </a:r>
            <a:endParaRPr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Fleet management for commercial vehicles.</a:t>
            </a:r>
            <a:endParaRPr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Intelligent Transportation Systems (ITS) and V2X communication.</a:t>
            </a:r>
            <a:endParaRPr sz="360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/>
          <p:nvPr/>
        </p:nvPicPr>
        <p:blipFill>
          <a:blip r:embed="rId5"/>
          <a:stretch>
            <a:fillRect/>
          </a:stretch>
        </p:blipFill>
        <p:spPr>
          <a:xfrm>
            <a:off x="11290300" y="2860040"/>
            <a:ext cx="6286500" cy="48691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Freeform 2"/>
          <p:cNvSpPr/>
          <p:nvPr/>
        </p:nvSpPr>
        <p:spPr>
          <a:xfrm>
            <a:off x="152458" y="9563280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4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 Box 2"/>
          <p:cNvSpPr txBox="1"/>
          <p:nvPr/>
        </p:nvSpPr>
        <p:spPr>
          <a:xfrm>
            <a:off x="2209800" y="647700"/>
            <a:ext cx="14143355" cy="1719580"/>
          </a:xfrm>
          <a:prstGeom prst="rect">
            <a:avLst/>
          </a:prstGeom>
        </p:spPr>
        <p:txBody>
          <a:bodyPr>
            <a:noAutofit/>
          </a:bodyPr>
          <a:p>
            <a:pPr algn="ctr">
              <a:spcAft>
                <a:spcPct val="60000"/>
              </a:spcAft>
            </a:pPr>
            <a:r>
              <a:rPr lang="en-US" altLang="en-US" sz="80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Future Enhancements</a:t>
            </a:r>
            <a:endParaRPr lang="en-US" altLang="en-US" sz="80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169035" y="2667000"/>
            <a:ext cx="9307195" cy="6687185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Integration with autonomous vehicle systems:Making it more suitable for self-driving.</a:t>
            </a: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Transformer models:Enhancing sequential learning accuracy.</a:t>
            </a: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Deployment in real-time edge AI:Reducing reliance on cloud computing.</a:t>
            </a: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Expansion to multi-modal data sources:Incorporrating speech, video and biometric data for better driver classification).</a:t>
            </a:r>
            <a:endParaRPr lang="en-US" altLang="en-US" sz="3600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6604000" y="4605338"/>
            <a:ext cx="5080000" cy="1076325"/>
          </a:xfrm>
          <a:prstGeom prst="rect">
            <a:avLst/>
          </a:prstGeom>
        </p:spPr>
        <p:txBody>
          <a:bodyPr>
            <a:spAutoFit/>
          </a:bodyPr>
          <a:p>
            <a:pPr>
              <a:buFont typeface="Arial" panose="020B0604020202020204"/>
              <a:buChar char="•"/>
            </a:pPr>
            <a:r>
              <a:rPr sz="1600"/>
              <a:t>Integration with autonomous vehicle systems.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Improved accuracy using Transformer models.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Deployment in real-time edge AI environments.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Expansion to multi-modal data sources (speech, video).</a:t>
            </a:r>
            <a:endParaRPr sz="1600"/>
          </a:p>
        </p:txBody>
      </p:sp>
      <p:pic>
        <p:nvPicPr>
          <p:cNvPr id="10" name="Picture 9"/>
          <p:cNvPicPr/>
          <p:nvPr/>
        </p:nvPicPr>
        <p:blipFill>
          <a:blip r:embed="rId5"/>
          <a:stretch>
            <a:fillRect/>
          </a:stretch>
        </p:blipFill>
        <p:spPr>
          <a:xfrm>
            <a:off x="11452225" y="2953385"/>
            <a:ext cx="5661660" cy="502221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1445260" y="1202690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" name="Freeform 2"/>
          <p:cNvSpPr/>
          <p:nvPr/>
        </p:nvSpPr>
        <p:spPr>
          <a:xfrm>
            <a:off x="140393" y="9125765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12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13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5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 Box 16"/>
          <p:cNvSpPr txBox="1"/>
          <p:nvPr/>
        </p:nvSpPr>
        <p:spPr>
          <a:xfrm>
            <a:off x="2209800" y="647700"/>
            <a:ext cx="14143355" cy="1719580"/>
          </a:xfrm>
          <a:prstGeom prst="rect">
            <a:avLst/>
          </a:prstGeom>
        </p:spPr>
        <p:txBody>
          <a:bodyPr>
            <a:noAutofit/>
          </a:bodyPr>
          <a:p>
            <a:pPr algn="ctr">
              <a:spcAft>
                <a:spcPct val="60000"/>
              </a:spcAft>
            </a:pPr>
            <a:r>
              <a:rPr lang="en-US" altLang="en-US" sz="8000" b="1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Conclusion</a:t>
            </a:r>
            <a:endParaRPr lang="en-US" altLang="en-US" sz="8000" b="1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1066800" y="2324100"/>
            <a:ext cx="9333865" cy="6789420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CNN-LSTM hybrid models enhance real-time driver behavior classification.</a:t>
            </a: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Helps in real-time driving monitoring and accident prevention</a:t>
            </a:r>
            <a:endParaRPr lang="en-US" altLang="en-US"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 The model is useful for the fleet management,improving insurance assessments, and aiding autonomous driving.</a:t>
            </a: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endParaRPr lang="en-US" altLang="en-US"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lang="en-US" altLang="en-US" sz="3600">
                <a:solidFill>
                  <a:schemeClr val="bg1"/>
                </a:solidFill>
              </a:rPr>
              <a:t>Future improvements will focus on increasing accuracy and real-world applicability.</a:t>
            </a:r>
            <a:endParaRPr lang="en-US" altLang="en-US" sz="3600">
              <a:solidFill>
                <a:schemeClr val="bg1"/>
              </a:solidFill>
            </a:endParaRPr>
          </a:p>
        </p:txBody>
      </p:sp>
      <p:pic>
        <p:nvPicPr>
          <p:cNvPr id="25" name="Picture 24"/>
          <p:cNvPicPr/>
          <p:nvPr/>
        </p:nvPicPr>
        <p:blipFill>
          <a:blip r:embed="rId5"/>
          <a:stretch>
            <a:fillRect/>
          </a:stretch>
        </p:blipFill>
        <p:spPr>
          <a:xfrm>
            <a:off x="12038330" y="2311400"/>
            <a:ext cx="6201410" cy="61499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2888" b="-12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28415" y="9258300"/>
            <a:ext cx="19996525" cy="7319195"/>
          </a:xfrm>
          <a:custGeom>
            <a:avLst/>
            <a:gdLst/>
            <a:ahLst/>
            <a:cxnLst/>
            <a:rect l="l" t="t" r="r" b="b"/>
            <a:pathLst>
              <a:path w="19996525" h="7319195">
                <a:moveTo>
                  <a:pt x="0" y="0"/>
                </a:moveTo>
                <a:lnTo>
                  <a:pt x="19996524" y="0"/>
                </a:lnTo>
                <a:lnTo>
                  <a:pt x="19996524" y="7319195"/>
                </a:lnTo>
                <a:lnTo>
                  <a:pt x="0" y="7319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32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424790" y="6578520"/>
            <a:ext cx="5863210" cy="3708480"/>
          </a:xfrm>
          <a:custGeom>
            <a:avLst/>
            <a:gdLst/>
            <a:ahLst/>
            <a:cxnLst/>
            <a:rect l="l" t="t" r="r" b="b"/>
            <a:pathLst>
              <a:path w="5863210" h="3708480">
                <a:moveTo>
                  <a:pt x="0" y="0"/>
                </a:moveTo>
                <a:lnTo>
                  <a:pt x="5863210" y="0"/>
                </a:lnTo>
                <a:lnTo>
                  <a:pt x="5863210" y="3708480"/>
                </a:lnTo>
                <a:lnTo>
                  <a:pt x="0" y="3708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32199" y="2640946"/>
            <a:ext cx="8275297" cy="157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95"/>
              </a:lnSpc>
            </a:pPr>
            <a:r>
              <a:rPr lang="en-US" sz="8000">
                <a:solidFill>
                  <a:srgbClr val="FFFFFF"/>
                </a:solidFill>
                <a:latin typeface="Arial Black" panose="020B0A04020102020204" charset="0"/>
                <a:ea typeface="Antic Didone"/>
                <a:cs typeface="Arial Black" panose="020B0A04020102020204" charset="0"/>
                <a:sym typeface="Antic Didone"/>
              </a:rPr>
              <a:t>Thank </a:t>
            </a:r>
            <a:endParaRPr lang="en-US" sz="8000">
              <a:solidFill>
                <a:srgbClr val="FFFFFF"/>
              </a:solidFill>
              <a:latin typeface="Arial Black" panose="020B0A04020102020204" charset="0"/>
              <a:ea typeface="Antic Didone"/>
              <a:cs typeface="Arial Black" panose="020B0A04020102020204" charset="0"/>
              <a:sym typeface="Antic Didon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058648" y="3905133"/>
            <a:ext cx="12297748" cy="2229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75"/>
              </a:lnSpc>
            </a:pPr>
            <a:r>
              <a:rPr lang="en-US" sz="13055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YOU</a:t>
            </a:r>
            <a:endParaRPr lang="en-US" sz="13055">
              <a:solidFill>
                <a:srgbClr val="FFFFFF"/>
              </a:solidFill>
              <a:latin typeface="Rowdies"/>
              <a:ea typeface="Rowdies"/>
              <a:cs typeface="Rowdies"/>
              <a:sym typeface="Rowdie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Freeform 3"/>
          <p:cNvSpPr/>
          <p:nvPr/>
        </p:nvSpPr>
        <p:spPr>
          <a:xfrm>
            <a:off x="-2795109" y="72088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12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12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12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8" name="Text Box 17"/>
          <p:cNvSpPr txBox="1"/>
          <p:nvPr/>
        </p:nvSpPr>
        <p:spPr>
          <a:xfrm>
            <a:off x="685800" y="1177925"/>
            <a:ext cx="7779385" cy="84016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Introduction 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Motivation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Problem Statement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Objectives</a:t>
            </a:r>
            <a:endParaRPr 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System Requirements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Technologies Used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Methodology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Limitations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ea typeface="Dosis" panose="02010503020202060003"/>
                <a:cs typeface="+mn-lt"/>
                <a:sym typeface="Dosis" panose="02010503020202060003"/>
              </a:rPr>
              <a:t>Applications</a:t>
            </a:r>
            <a:endParaRPr lang="en-US" altLang="en-US" sz="4000">
              <a:solidFill>
                <a:schemeClr val="bg1"/>
              </a:solidFill>
              <a:ea typeface="Dosis" panose="02010503020202060003"/>
              <a:cs typeface="+mn-lt"/>
              <a:sym typeface="Dosis" panose="02010503020202060003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cs typeface="+mn-lt"/>
                <a:sym typeface="+mn-ea"/>
              </a:rPr>
              <a:t>Future Enhancements</a:t>
            </a:r>
            <a:endParaRPr lang="en-US" altLang="en-US" sz="4000">
              <a:solidFill>
                <a:schemeClr val="bg1"/>
              </a:solidFill>
              <a:cs typeface="+mn-lt"/>
              <a:sym typeface="+mn-ea"/>
            </a:endParaRPr>
          </a:p>
          <a:p>
            <a:pPr marL="849630" lvl="1" indent="-424815" algn="l">
              <a:lnSpc>
                <a:spcPts val="5510"/>
              </a:lnSpc>
              <a:buFont typeface="Arial" panose="020B0604020202020204"/>
              <a:buChar char="•"/>
            </a:pPr>
            <a:r>
              <a:rPr lang="en-US" altLang="en-US" sz="4000">
                <a:solidFill>
                  <a:schemeClr val="bg1"/>
                </a:solidFill>
                <a:cs typeface="+mn-lt"/>
                <a:sym typeface="+mn-ea"/>
              </a:rPr>
              <a:t> Conclusion</a:t>
            </a:r>
            <a:endParaRPr lang="en-US" altLang="en-US" sz="4000">
              <a:solidFill>
                <a:schemeClr val="bg1"/>
              </a:solidFill>
              <a:cs typeface="+mn-lt"/>
            </a:endParaRPr>
          </a:p>
          <a:p>
            <a:pPr algn="l">
              <a:lnSpc>
                <a:spcPts val="5510"/>
              </a:lnSpc>
            </a:pPr>
            <a:endParaRPr sz="4000">
              <a:solidFill>
                <a:schemeClr val="bg1"/>
              </a:solidFill>
              <a:cs typeface="+mn-lt"/>
            </a:endParaRPr>
          </a:p>
          <a:p>
            <a:pPr algn="l">
              <a:lnSpc>
                <a:spcPts val="5510"/>
              </a:lnSpc>
            </a:pPr>
            <a:endParaRPr lang="en-US" sz="4000">
              <a:solidFill>
                <a:schemeClr val="bg1"/>
              </a:solidFill>
              <a:cs typeface="+mn-lt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1676400" y="313690"/>
            <a:ext cx="11525250" cy="526415"/>
          </a:xfrm>
          <a:prstGeom prst="rect">
            <a:avLst/>
          </a:prstGeom>
        </p:spPr>
        <p:txBody>
          <a:bodyPr>
            <a:noAutofit/>
          </a:bodyPr>
          <a:p>
            <a:pPr algn="ctr"/>
            <a:r>
              <a:rPr sz="4000" b="1">
                <a:solidFill>
                  <a:schemeClr val="bg1"/>
                </a:solidFill>
                <a:latin typeface="Arial Black" panose="020B0A04020102020204" charset="0"/>
                <a:ea typeface="Petchlamoon-Bold"/>
                <a:cs typeface="Arial Black" panose="020B0A04020102020204" charset="0"/>
              </a:rPr>
              <a:t>T</a:t>
            </a:r>
            <a:r>
              <a:rPr lang="en-US" sz="4000" b="1">
                <a:solidFill>
                  <a:schemeClr val="bg1"/>
                </a:solidFill>
                <a:latin typeface="Arial Black" panose="020B0A04020102020204" charset="0"/>
                <a:ea typeface="Petchlamoon-Bold"/>
                <a:cs typeface="Arial Black" panose="020B0A04020102020204" charset="0"/>
              </a:rPr>
              <a:t>able Of Contents</a:t>
            </a:r>
            <a:endParaRPr lang="en-US" sz="4000" b="1">
              <a:solidFill>
                <a:schemeClr val="bg1"/>
              </a:solidFill>
              <a:latin typeface="Arial Black" panose="020B0A04020102020204" charset="0"/>
              <a:ea typeface="Petchlamoon-Bold"/>
              <a:cs typeface="Arial Black" panose="020B0A04020102020204" charset="0"/>
            </a:endParaRPr>
          </a:p>
        </p:txBody>
      </p:sp>
      <p:sp>
        <p:nvSpPr>
          <p:cNvPr id="20" name="Freeform 2"/>
          <p:cNvSpPr/>
          <p:nvPr/>
        </p:nvSpPr>
        <p:spPr>
          <a:xfrm>
            <a:off x="-934364" y="9258300"/>
            <a:ext cx="7765392" cy="1482484"/>
          </a:xfrm>
          <a:custGeom>
            <a:avLst/>
            <a:gdLst/>
            <a:ahLst/>
            <a:cxnLst/>
            <a:rect l="l" t="t" r="r" b="b"/>
            <a:pathLst>
              <a:path w="7765392" h="1482484">
                <a:moveTo>
                  <a:pt x="0" y="0"/>
                </a:moveTo>
                <a:lnTo>
                  <a:pt x="7765391" y="0"/>
                </a:lnTo>
                <a:lnTo>
                  <a:pt x="7765391" y="1482484"/>
                </a:lnTo>
                <a:lnTo>
                  <a:pt x="0" y="1482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22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23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2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26" name="Picture 25"/>
          <p:cNvPicPr/>
          <p:nvPr/>
        </p:nvPicPr>
        <p:blipFill>
          <a:blip r:embed="rId7"/>
          <a:stretch>
            <a:fillRect/>
          </a:stretch>
        </p:blipFill>
        <p:spPr>
          <a:xfrm>
            <a:off x="8387080" y="2065020"/>
            <a:ext cx="9364980" cy="6361430"/>
          </a:xfrm>
          <a:prstGeom prst="rect">
            <a:avLst/>
          </a:prstGeom>
        </p:spPr>
      </p:pic>
      <p:pic>
        <p:nvPicPr>
          <p:cNvPr id="27" name="Picture 26"/>
          <p:cNvPicPr/>
          <p:nvPr/>
        </p:nvPicPr>
        <p:blipFill>
          <a:blip r:embed="rId8"/>
          <a:stretch>
            <a:fillRect/>
          </a:stretch>
        </p:blipFill>
        <p:spPr>
          <a:xfrm>
            <a:off x="11824335" y="4834255"/>
            <a:ext cx="3029585" cy="22358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34364" y="9258300"/>
            <a:ext cx="7765392" cy="1482484"/>
          </a:xfrm>
          <a:custGeom>
            <a:avLst/>
            <a:gdLst/>
            <a:ahLst/>
            <a:cxnLst/>
            <a:rect l="l" t="t" r="r" b="b"/>
            <a:pathLst>
              <a:path w="7765392" h="1482484">
                <a:moveTo>
                  <a:pt x="0" y="0"/>
                </a:moveTo>
                <a:lnTo>
                  <a:pt x="7765391" y="0"/>
                </a:lnTo>
                <a:lnTo>
                  <a:pt x="7765391" y="1482484"/>
                </a:lnTo>
                <a:lnTo>
                  <a:pt x="0" y="14824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95109" y="72088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09800" y="342900"/>
            <a:ext cx="13915390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545"/>
              </a:lnSpc>
            </a:pPr>
            <a:r>
              <a:rPr lang="en-US" sz="8960">
                <a:solidFill>
                  <a:srgbClr val="FFFFFF"/>
                </a:solidFill>
                <a:latin typeface="Arial Black" panose="020B0A04020102020204" charset="0"/>
                <a:ea typeface="Rowdies"/>
                <a:cs typeface="Arial Black" panose="020B0A04020102020204" charset="0"/>
                <a:sym typeface="Rowdies"/>
              </a:rPr>
              <a:t>Introduction</a:t>
            </a:r>
            <a:endParaRPr lang="en-US" sz="8960">
              <a:solidFill>
                <a:srgbClr val="FFFFFF"/>
              </a:solidFill>
              <a:latin typeface="Arial Black" panose="020B0A04020102020204" charset="0"/>
              <a:ea typeface="Rowdies"/>
              <a:cs typeface="Arial Black" panose="020B0A04020102020204" charset="0"/>
              <a:sym typeface="Rowdies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 Box 16"/>
          <p:cNvSpPr txBox="1"/>
          <p:nvPr/>
        </p:nvSpPr>
        <p:spPr>
          <a:xfrm>
            <a:off x="1247775" y="2160905"/>
            <a:ext cx="10436225" cy="6395085"/>
          </a:xfrm>
          <a:prstGeom prst="rect">
            <a:avLst/>
          </a:prstGeom>
        </p:spPr>
        <p:txBody>
          <a:bodyPr>
            <a:noAutofit/>
          </a:bodyPr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The CNN-LSTM model is a hybrid deep learning architecture designed to classify driver behavior based on time-series data.</a:t>
            </a:r>
            <a:endParaRPr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This model combines Convolutional Neural Networks (CNN) for feature extraction and Long Short-Term Memory (LSTM) networks for sequential pattern recognition.</a:t>
            </a:r>
            <a:endParaRPr sz="3600">
              <a:solidFill>
                <a:schemeClr val="bg1"/>
              </a:solidFill>
            </a:endParaRPr>
          </a:p>
          <a:p>
            <a:pPr indent="0" algn="just">
              <a:buFont typeface="Arial" panose="020B0604020202020204"/>
              <a:buNone/>
            </a:pPr>
            <a:endParaRPr sz="3600">
              <a:solidFill>
                <a:schemeClr val="bg1"/>
              </a:solidFill>
            </a:endParaRPr>
          </a:p>
          <a:p>
            <a:pPr algn="just">
              <a:buFont typeface="Arial" panose="020B0604020202020204"/>
              <a:buChar char="•"/>
            </a:pPr>
            <a:r>
              <a:rPr sz="3600">
                <a:solidFill>
                  <a:schemeClr val="bg1"/>
                </a:solidFill>
              </a:rPr>
              <a:t>Helps in identifying aggressive, normal, and cautious driving patterns using vehicle telemetry data</a:t>
            </a:r>
            <a:r>
              <a:rPr lang="en-US" sz="3600">
                <a:solidFill>
                  <a:schemeClr val="bg1"/>
                </a:solidFill>
              </a:rPr>
              <a:t>(Automatic collection and transmission data from moving sources)</a:t>
            </a:r>
            <a:r>
              <a:rPr sz="3600">
                <a:solidFill>
                  <a:schemeClr val="bg1"/>
                </a:solidFill>
              </a:rPr>
              <a:t>.</a:t>
            </a:r>
            <a:endParaRPr sz="3600">
              <a:solidFill>
                <a:schemeClr val="bg1"/>
              </a:solidFill>
            </a:endParaRPr>
          </a:p>
        </p:txBody>
      </p:sp>
      <p:pic>
        <p:nvPicPr>
          <p:cNvPr id="25" name="Picture 24"/>
          <p:cNvPicPr/>
          <p:nvPr/>
        </p:nvPicPr>
        <p:blipFill>
          <a:blip r:embed="rId7"/>
          <a:stretch>
            <a:fillRect/>
          </a:stretch>
        </p:blipFill>
        <p:spPr>
          <a:xfrm>
            <a:off x="11778615" y="1951355"/>
            <a:ext cx="6394450" cy="70478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70472" y="-566095"/>
            <a:ext cx="5873255" cy="11746511"/>
            <a:chOff x="0" y="0"/>
            <a:chExt cx="3175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75000" cy="6350000"/>
            </a:xfrm>
            <a:custGeom>
              <a:avLst/>
              <a:gdLst/>
              <a:ahLst/>
              <a:cxnLst/>
              <a:rect l="l" t="t" r="r" b="b"/>
              <a:pathLst>
                <a:path w="3175000" h="6350000">
                  <a:moveTo>
                    <a:pt x="3175000" y="3175000"/>
                  </a:moveTo>
                  <a:cubicBezTo>
                    <a:pt x="3175000" y="4928502"/>
                    <a:pt x="1753502" y="6350000"/>
                    <a:pt x="0" y="6350000"/>
                  </a:cubicBezTo>
                  <a:lnTo>
                    <a:pt x="0" y="0"/>
                  </a:lnTo>
                  <a:cubicBezTo>
                    <a:pt x="1753502" y="0"/>
                    <a:pt x="3175000" y="1421498"/>
                    <a:pt x="3175000" y="3175000"/>
                  </a:cubicBezTo>
                  <a:close/>
                </a:path>
              </a:pathLst>
            </a:custGeom>
            <a:blipFill>
              <a:blip r:embed="rId1"/>
              <a:stretch>
                <a:fillRect l="-100000" r="-10000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3752413" y="9628921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177291" y="902963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786655" y="495086"/>
            <a:ext cx="10343505" cy="160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45"/>
              </a:lnSpc>
            </a:pPr>
            <a:r>
              <a:rPr lang="en-US" sz="8960">
                <a:solidFill>
                  <a:srgbClr val="FFFFFF"/>
                </a:solidFill>
                <a:latin typeface="Arial Black" panose="020B0A04020102020204" charset="0"/>
                <a:ea typeface="Rowdies"/>
                <a:cs typeface="Arial Black" panose="020B0A04020102020204" charset="0"/>
                <a:sym typeface="Rowdies"/>
              </a:rPr>
              <a:t>Motivation</a:t>
            </a:r>
            <a:endParaRPr lang="en-US" sz="8960">
              <a:solidFill>
                <a:srgbClr val="FFFFFF"/>
              </a:solidFill>
              <a:latin typeface="Arial Black" panose="020B0A04020102020204" charset="0"/>
              <a:ea typeface="Rowdies"/>
              <a:cs typeface="Arial Black" panose="020B0A04020102020204" charset="0"/>
              <a:sym typeface="Rowdie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383655" y="2564765"/>
            <a:ext cx="11577320" cy="654875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Rising concerns over road safety and accident prevention.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Traditional driving monitoring systems lack real-time and adaptive learning capabilities.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AI-based driver behavior analysis can assist in accident prevention, insurance claims, and autonomous driving enhancements.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The need for real-time driving pattern recognition for intelligent transportation systems.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0393" y="9125765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77291" y="902963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81000" y="2571750"/>
            <a:ext cx="10079355" cy="613537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Existing driving behavior classification models rely on predefined rule-based algorithms.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Traditional methods fail to adapt dynamically to varying driving styles.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Inability to efficiently process high-dimensional time-series data from sensors.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ct val="100000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Need for a robust AI-driven system that can analyze and classify driver behavior in real time.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-4812563" y="167745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7" name="Text Box 16"/>
          <p:cNvSpPr txBox="1"/>
          <p:nvPr/>
        </p:nvSpPr>
        <p:spPr>
          <a:xfrm>
            <a:off x="1295400" y="800100"/>
            <a:ext cx="15725140" cy="1264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lvl="1" algn="ctr"/>
            <a:r>
              <a:rPr lang="en-US" altLang="en-US" sz="8000">
                <a:solidFill>
                  <a:schemeClr val="bg1"/>
                </a:solidFill>
                <a:latin typeface="Arial Black" panose="020B0A04020102020204" charset="0"/>
                <a:ea typeface="Dosis" panose="02010503020202060003"/>
                <a:cs typeface="Arial Black" panose="020B0A04020102020204" charset="0"/>
                <a:sym typeface="Dosis" panose="02010503020202060003"/>
              </a:rPr>
              <a:t>Problem Statement</a:t>
            </a:r>
            <a:endParaRPr lang="en-US" altLang="en-US" sz="8000">
              <a:solidFill>
                <a:schemeClr val="bg1"/>
              </a:solidFill>
              <a:latin typeface="Arial Black" panose="020B0A04020102020204" charset="0"/>
              <a:ea typeface="Dosis" panose="02010503020202060003"/>
              <a:cs typeface="Arial Black" panose="020B0A04020102020204" charset="0"/>
              <a:sym typeface="Dosis" panose="02010503020202060003"/>
            </a:endParaRPr>
          </a:p>
          <a:p>
            <a:pPr marL="0" lvl="1" algn="ctr"/>
            <a:endParaRPr lang="en-US" sz="8000"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54055" y="2705100"/>
            <a:ext cx="7237730" cy="47485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0393" y="9125765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5" y="0"/>
                </a:lnTo>
                <a:lnTo>
                  <a:pt x="3220865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77291" y="902963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209800" y="647700"/>
            <a:ext cx="14979015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45"/>
              </a:lnSpc>
            </a:pPr>
            <a:r>
              <a:rPr lang="en-US" sz="8960">
                <a:solidFill>
                  <a:srgbClr val="FFFFFF"/>
                </a:solidFill>
                <a:latin typeface="Arial Black" panose="020B0A04020102020204" charset="0"/>
                <a:ea typeface="Rowdies"/>
                <a:cs typeface="Arial Black" panose="020B0A04020102020204" charset="0"/>
                <a:sym typeface="Rowdies"/>
              </a:rPr>
              <a:t>Objectives</a:t>
            </a:r>
            <a:endParaRPr lang="en-US" sz="8960">
              <a:solidFill>
                <a:srgbClr val="FFFFFF"/>
              </a:solidFill>
              <a:latin typeface="Arial Black" panose="020B0A04020102020204" charset="0"/>
              <a:ea typeface="Rowdies"/>
              <a:cs typeface="Arial Black" panose="020B0A04020102020204" charset="0"/>
              <a:sym typeface="Rowdies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-4812563" y="167745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-1470040" y="413808"/>
            <a:ext cx="3220865" cy="614892"/>
          </a:xfrm>
          <a:custGeom>
            <a:avLst/>
            <a:gdLst/>
            <a:ahLst/>
            <a:cxnLst/>
            <a:rect l="l" t="t" r="r" b="b"/>
            <a:pathLst>
              <a:path w="3220865" h="614892">
                <a:moveTo>
                  <a:pt x="0" y="0"/>
                </a:moveTo>
                <a:lnTo>
                  <a:pt x="3220866" y="0"/>
                </a:lnTo>
                <a:lnTo>
                  <a:pt x="3220866" y="614892"/>
                </a:lnTo>
                <a:lnTo>
                  <a:pt x="0" y="6148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35685" y="2679700"/>
            <a:ext cx="9050020" cy="604139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Develop an AI-driven system to classify driver behavior using CNN-LSTM models.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280035" lvl="1" indent="0" algn="just">
              <a:lnSpc>
                <a:spcPts val="3625"/>
              </a:lnSpc>
              <a:buFont typeface="Arial" panose="020B0604020202020204"/>
              <a:buNone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Improve accuracy in driver classification through hybrid deep learning techniques.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Implement real-time monitoring for driver behavior analysis.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59435" lvl="1" indent="-279400" algn="just">
              <a:lnSpc>
                <a:spcPts val="3625"/>
              </a:lnSpc>
              <a:buFont typeface="Arial" panose="020B0604020202020204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Enable cloud-based processing for scalability and efficiency.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7"/>
          <a:stretch>
            <a:fillRect/>
          </a:stretch>
        </p:blipFill>
        <p:spPr>
          <a:xfrm>
            <a:off x="10773410" y="2774315"/>
            <a:ext cx="7464425" cy="49650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34364" y="9258300"/>
            <a:ext cx="7765392" cy="1482484"/>
          </a:xfrm>
          <a:custGeom>
            <a:avLst/>
            <a:gdLst/>
            <a:ahLst/>
            <a:cxnLst/>
            <a:rect l="l" t="t" r="r" b="b"/>
            <a:pathLst>
              <a:path w="7765392" h="1482484">
                <a:moveTo>
                  <a:pt x="0" y="0"/>
                </a:moveTo>
                <a:lnTo>
                  <a:pt x="7765391" y="0"/>
                </a:lnTo>
                <a:lnTo>
                  <a:pt x="7765391" y="1482484"/>
                </a:lnTo>
                <a:lnTo>
                  <a:pt x="0" y="14824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95109" y="72088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921510" y="342900"/>
            <a:ext cx="14625320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45"/>
              </a:lnSpc>
            </a:pPr>
            <a:r>
              <a:rPr lang="en-US" sz="8960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System Requirements</a:t>
            </a:r>
            <a:endParaRPr lang="en-US" sz="8960">
              <a:solidFill>
                <a:srgbClr val="FFFFFF"/>
              </a:solidFill>
              <a:latin typeface="Rowdies"/>
              <a:ea typeface="Rowdies"/>
              <a:cs typeface="Rowdies"/>
              <a:sym typeface="Rowdies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43000" y="2171700"/>
            <a:ext cx="7622540" cy="594487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l">
              <a:lnSpc>
                <a:spcPts val="3625"/>
              </a:lnSpc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Hardware Requirements:</a:t>
            </a:r>
            <a:endParaRPr lang="en-US" altLang="en-US" sz="3600" b="1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GPU: NVIDIA RTX 3080 or higher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Sensors: Accelerometers, Gyroscopes, GPS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Storage: SSD (500GB+) for fast data access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algn="l">
              <a:lnSpc>
                <a:spcPts val="3625"/>
              </a:lnSpc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algn="l">
              <a:lnSpc>
                <a:spcPts val="3625"/>
              </a:lnSpc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sp>
        <p:nvSpPr>
          <p:cNvPr id="15" name="TextBox 11"/>
          <p:cNvSpPr txBox="1"/>
          <p:nvPr/>
        </p:nvSpPr>
        <p:spPr>
          <a:xfrm>
            <a:off x="9372600" y="2324100"/>
            <a:ext cx="7622540" cy="41624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p>
            <a:pPr algn="l">
              <a:lnSpc>
                <a:spcPts val="3625"/>
              </a:lnSpc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Software Requirements:</a:t>
            </a:r>
            <a:endParaRPr lang="en-US" altLang="en-US" sz="3600" b="1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l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Python, TensorFlow, Keras, OpenCV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Database: MySQL / MongoDB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571500" indent="-5715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API Integration for cloud-based processing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indent="0" algn="just">
              <a:lnSpc>
                <a:spcPts val="3625"/>
              </a:lnSpc>
              <a:buFont typeface="Arial" panose="020B0604020202020204" pitchFamily="34" charset="0"/>
              <a:buNone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5791200" y="7048500"/>
            <a:ext cx="815848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DataSets</a:t>
            </a:r>
            <a:endParaRPr lang="en-US" sz="3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bg1"/>
                </a:solidFill>
              </a:rPr>
              <a:t>DMD-Driver Monitoring Dataset</a:t>
            </a:r>
            <a:endParaRPr lang="en-US" sz="3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bg1"/>
                </a:solidFill>
              </a:rPr>
              <a:t>Self-Collected Real-World Driving Dataset</a:t>
            </a:r>
            <a:endParaRPr lang="en-US" sz="3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bg1"/>
                </a:solidFill>
              </a:rPr>
              <a:t>UDD-Urban Driving Dataset</a:t>
            </a:r>
            <a:endParaRPr lang="en-US" sz="3600">
              <a:solidFill>
                <a:schemeClr val="bg1"/>
              </a:solidFill>
            </a:endParaRPr>
          </a:p>
          <a:p>
            <a:endParaRPr 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34364" y="9258300"/>
            <a:ext cx="7765392" cy="1482484"/>
          </a:xfrm>
          <a:custGeom>
            <a:avLst/>
            <a:gdLst/>
            <a:ahLst/>
            <a:cxnLst/>
            <a:rect l="l" t="t" r="r" b="b"/>
            <a:pathLst>
              <a:path w="7765392" h="1482484">
                <a:moveTo>
                  <a:pt x="0" y="0"/>
                </a:moveTo>
                <a:lnTo>
                  <a:pt x="7765391" y="0"/>
                </a:lnTo>
                <a:lnTo>
                  <a:pt x="7765391" y="1482484"/>
                </a:lnTo>
                <a:lnTo>
                  <a:pt x="0" y="14824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795109" y="72088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7" y="0"/>
                </a:lnTo>
                <a:lnTo>
                  <a:pt x="6156367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09800" y="419100"/>
            <a:ext cx="14032865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45"/>
              </a:lnSpc>
            </a:pPr>
            <a:r>
              <a:rPr lang="en-US" sz="8960">
                <a:solidFill>
                  <a:srgbClr val="FFFFFF"/>
                </a:solidFill>
                <a:latin typeface="Arial Black" panose="020B0A04020102020204" charset="0"/>
                <a:ea typeface="Rowdies"/>
                <a:cs typeface="Arial Black" panose="020B0A04020102020204" charset="0"/>
                <a:sym typeface="Rowdies"/>
              </a:rPr>
              <a:t>Technologies Used</a:t>
            </a:r>
            <a:endParaRPr lang="en-US" sz="8960">
              <a:solidFill>
                <a:srgbClr val="FFFFFF"/>
              </a:solidFill>
              <a:latin typeface="Arial Black" panose="020B0A04020102020204" charset="0"/>
              <a:ea typeface="Rowdies"/>
              <a:cs typeface="Arial Black" panose="020B0A04020102020204" charset="0"/>
              <a:sym typeface="Rowdie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3361258" y="-4478911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7"/>
                </a:lnTo>
                <a:lnTo>
                  <a:pt x="0" y="615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679575" y="2439670"/>
            <a:ext cx="15121255" cy="62680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CNN (Convolutional Neural Network):</a:t>
            </a: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Extracts spatial features from sensor data.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LSTM (Long Short-Term Memory): </a:t>
            </a: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Captures time-dependent patterns in driving behavior.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GRU (Gated Recurrent Unit):</a:t>
            </a: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A varient to LSTM for sequence learning.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GPS &amp; IoT Sensors:</a:t>
            </a: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Real-time telemetry data collection.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AWS &amp; Cloud Computing:</a:t>
            </a:r>
            <a:r>
              <a:rPr lang="en-US" altLang="en-US" sz="36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Scalable deployment and real-time analytics.</a:t>
            </a:r>
            <a:endParaRPr lang="en-US" altLang="en-US" sz="36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26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5470104">
            <a:off x="16156793" y="-400494"/>
            <a:ext cx="2205015" cy="1912349"/>
          </a:xfrm>
          <a:custGeom>
            <a:avLst/>
            <a:gdLst/>
            <a:ahLst/>
            <a:cxnLst/>
            <a:rect l="l" t="t" r="r" b="b"/>
            <a:pathLst>
              <a:path w="2205015" h="1912349">
                <a:moveTo>
                  <a:pt x="0" y="0"/>
                </a:moveTo>
                <a:lnTo>
                  <a:pt x="2205014" y="0"/>
                </a:lnTo>
                <a:lnTo>
                  <a:pt x="2205014" y="1912349"/>
                </a:lnTo>
                <a:lnTo>
                  <a:pt x="0" y="191234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11333658" y="9258300"/>
            <a:ext cx="6602290" cy="741242"/>
            <a:chOff x="0" y="0"/>
            <a:chExt cx="1738875" cy="195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8875" cy="195224"/>
            </a:xfrm>
            <a:custGeom>
              <a:avLst/>
              <a:gdLst/>
              <a:ahLst/>
              <a:cxnLst/>
              <a:rect l="l" t="t" r="r" b="b"/>
              <a:pathLst>
                <a:path w="1738875" h="195224">
                  <a:moveTo>
                    <a:pt x="0" y="0"/>
                  </a:moveTo>
                  <a:lnTo>
                    <a:pt x="1738875" y="0"/>
                  </a:lnTo>
                  <a:lnTo>
                    <a:pt x="1738875" y="195224"/>
                  </a:lnTo>
                  <a:lnTo>
                    <a:pt x="0" y="195224"/>
                  </a:lnTo>
                  <a:close/>
                </a:path>
              </a:pathLst>
            </a:custGeom>
            <a:solidFill>
              <a:srgbClr val="FF992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38875" cy="23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47900" y="571500"/>
            <a:ext cx="13656945" cy="1608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45"/>
              </a:lnSpc>
            </a:pPr>
            <a:r>
              <a:rPr lang="en-US" altLang="en-US" sz="8960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Methodology</a:t>
            </a:r>
            <a:endParaRPr lang="en-US" altLang="en-US" sz="8960">
              <a:solidFill>
                <a:srgbClr val="FFFFFF"/>
              </a:solidFill>
              <a:latin typeface="Rowdies"/>
              <a:ea typeface="Rowdies"/>
              <a:cs typeface="Rowdies"/>
              <a:sym typeface="Rowdies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6546852" y="2065316"/>
            <a:ext cx="6156367" cy="6156367"/>
          </a:xfrm>
          <a:custGeom>
            <a:avLst/>
            <a:gdLst/>
            <a:ahLst/>
            <a:cxnLst/>
            <a:rect l="l" t="t" r="r" b="b"/>
            <a:pathLst>
              <a:path w="6156367" h="6156367">
                <a:moveTo>
                  <a:pt x="0" y="0"/>
                </a:moveTo>
                <a:lnTo>
                  <a:pt x="6156368" y="0"/>
                </a:lnTo>
                <a:lnTo>
                  <a:pt x="6156368" y="6156368"/>
                </a:lnTo>
                <a:lnTo>
                  <a:pt x="0" y="6156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09600" y="2077085"/>
            <a:ext cx="10881995" cy="828802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indent="0" algn="just">
              <a:lnSpc>
                <a:spcPts val="3625"/>
              </a:lnSpc>
              <a:buFont typeface="Arial" panose="020B0604020202020204" pitchFamily="34" charset="0"/>
              <a:buNone/>
            </a:pPr>
            <a:endParaRPr lang="en-US" altLang="en-US" sz="2800" b="1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Data Collection: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Gather sensor data from vechiles (speed ,acceleration,GPS)</a:t>
            </a: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indent="0" algn="just">
              <a:lnSpc>
                <a:spcPts val="3625"/>
              </a:lnSpc>
              <a:buFont typeface="Arial" panose="020B0604020202020204" pitchFamily="34" charset="0"/>
              <a:buNone/>
            </a:pP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Data Preprocessing: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Remove noise,normalize values and create time-series input.</a:t>
            </a: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indent="0" algn="just">
              <a:lnSpc>
                <a:spcPts val="3625"/>
              </a:lnSpc>
              <a:buFont typeface="Arial" panose="020B0604020202020204" pitchFamily="34" charset="0"/>
              <a:buNone/>
            </a:pPr>
            <a:endParaRPr lang="en-US" altLang="en-US" sz="2800" b="1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CNN for Feature Extraction: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Extracts patterns from vehicle sensor data.</a:t>
            </a:r>
            <a:endParaRPr lang="en-US" altLang="en-US" sz="2800" b="1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LSTM for Temporal Analysis: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 Identifies trends in driving behavior over time.</a:t>
            </a: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Model Training: 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Reduces false positives and enhances predictive reliability.</a:t>
            </a: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  <a:p>
            <a:pPr marL="457200" indent="-457200" algn="just">
              <a:lnSpc>
                <a:spcPts val="3625"/>
              </a:lnSpc>
              <a:buFont typeface="Arial" panose="020B0604020202020204" pitchFamily="34" charset="0"/>
              <a:buChar char="•"/>
            </a:pPr>
            <a:r>
              <a:rPr lang="en-US" altLang="en-US" sz="2800" b="1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Real-Time Prediction: </a:t>
            </a:r>
            <a:r>
              <a:rPr lang="en-US" altLang="en-US" sz="2800">
                <a:solidFill>
                  <a:srgbClr val="FFFFFF"/>
                </a:solidFill>
                <a:ea typeface="Bricolage Grotesque" panose="020B0605040402000204"/>
                <a:cs typeface="+mn-lt"/>
                <a:sym typeface="Bricolage Grotesque" panose="020B0605040402000204"/>
              </a:rPr>
              <a:t>Enables real-time data analysis for fleet management.</a:t>
            </a:r>
            <a:endParaRPr lang="en-US" altLang="en-US" sz="2800">
              <a:solidFill>
                <a:srgbClr val="FFFFFF"/>
              </a:solidFill>
              <a:ea typeface="Bricolage Grotesque" panose="020B0605040402000204"/>
              <a:cs typeface="+mn-lt"/>
              <a:sym typeface="Bricolage Grotesque" panose="020B0605040402000204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7725" y="2464435"/>
            <a:ext cx="5428615" cy="62420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1305*574"/>
  <p:tag name="TABLE_ENDDRAG_RECT" val="83*124*1305*57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5585</Words>
  <Application>WPS Slides</Application>
  <PresentationFormat>On-screen Show (4:3)</PresentationFormat>
  <Paragraphs>213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SimSun</vt:lpstr>
      <vt:lpstr>Wingdings</vt:lpstr>
      <vt:lpstr>Arial Black</vt:lpstr>
      <vt:lpstr>Open Sans</vt:lpstr>
      <vt:lpstr>Times New Roman</vt:lpstr>
      <vt:lpstr>Dosis</vt:lpstr>
      <vt:lpstr>Yu Gothic UI</vt:lpstr>
      <vt:lpstr>Arial</vt:lpstr>
      <vt:lpstr>Petchlamoon-Bold</vt:lpstr>
      <vt:lpstr>Rowdies</vt:lpstr>
      <vt:lpstr>Bricolage Grotesque</vt:lpstr>
      <vt:lpstr>Antic Didone</vt:lpstr>
      <vt:lpstr>Microsoft YaHei</vt:lpstr>
      <vt:lpstr>Arial Unicode MS</vt:lpstr>
      <vt:lpstr>Calibri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</dc:title>
  <dc:creator/>
  <cp:lastModifiedBy>Rekula Lahari</cp:lastModifiedBy>
  <cp:revision>12</cp:revision>
  <dcterms:created xsi:type="dcterms:W3CDTF">2006-08-16T00:00:00Z</dcterms:created>
  <dcterms:modified xsi:type="dcterms:W3CDTF">2025-04-24T16:58:56Z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3EE8FEB63E5E43B8AC5764BE9C7E6F30_13</vt:lpwstr>
  </property>
  <property fmtid="{D5CDD505-2E9C-101B-9397-08002B2CF9AE}" pid="3" name="KSOProductBuildVer">
    <vt:lpwstr>1033-12.2.0.20795</vt:lpwstr>
  </property>
</Properties>
</file>

<file path=docProps/thumbnail.jpeg>
</file>